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57" r:id="rId3"/>
    <p:sldId id="258" r:id="rId4"/>
    <p:sldId id="259" r:id="rId5"/>
    <p:sldId id="263" r:id="rId6"/>
    <p:sldId id="265" r:id="rId7"/>
    <p:sldId id="264" r:id="rId8"/>
    <p:sldId id="267" r:id="rId9"/>
    <p:sldId id="260" r:id="rId10"/>
    <p:sldId id="261" r:id="rId11"/>
    <p:sldId id="262" r:id="rId12"/>
    <p:sldId id="266"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104" d="100"/>
          <a:sy n="104" d="100"/>
        </p:scale>
        <p:origin x="174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F441EB-9527-4AC7-A9F1-1366082A9912}" type="datetimeFigureOut">
              <a:rPr lang="fr-FR" smtClean="0"/>
              <a:pPr/>
              <a:t>25/02/2024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2C690-E99C-4827-8E22-8EDFB3C2680F}" type="slidenum">
              <a:rPr lang="fr-FR" smtClean="0"/>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2BE27-2328-4CFD-9B55-298574C1D1AE}" type="datetimeFigureOut">
              <a:rPr lang="fr-FR" smtClean="0"/>
              <a:pPr/>
              <a:t>25/02/2024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B1E6A-900C-4CD5-8278-3CECEDFDEAE1}" type="slidenum">
              <a:rPr lang="fr-FR" smtClean="0"/>
              <a:pPr/>
              <a:t>‹N°›</a:t>
            </a:fld>
            <a:endParaRPr lang="fr-F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11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AA394279-FEC2-4E6B-90F2-BA87F5E22D43}" type="datetime1">
              <a:rPr lang="fr-FR" smtClean="0"/>
              <a:pPr/>
              <a:t>25/02/2024</a:t>
            </a:fld>
            <a:endParaRPr lang="fr-FR" dirty="0"/>
          </a:p>
        </p:txBody>
      </p:sp>
      <p:sp>
        <p:nvSpPr>
          <p:cNvPr id="17" name="Espace réservé du pied de page 16"/>
          <p:cNvSpPr>
            <a:spLocks noGrp="1"/>
          </p:cNvSpPr>
          <p:nvPr>
            <p:ph type="ftr" sz="quarter" idx="11"/>
          </p:nvPr>
        </p:nvSpPr>
        <p:spPr/>
        <p:txBody>
          <a:bodyPr/>
          <a:lstStyle/>
          <a:p>
            <a:r>
              <a:rPr lang="fr-FR" dirty="0"/>
              <a:t>Fédération Française d'AéromodélismeGroupe de travail maquette</a:t>
            </a:r>
          </a:p>
        </p:txBody>
      </p:sp>
      <p:sp>
        <p:nvSpPr>
          <p:cNvPr id="29" name="Espace réservé du numéro de diapositive 28"/>
          <p:cNvSpPr>
            <a:spLocks noGrp="1"/>
          </p:cNvSpPr>
          <p:nvPr>
            <p:ph type="sldNum" sz="quarter" idx="12"/>
          </p:nvPr>
        </p:nvSpPr>
        <p:spPr/>
        <p:txBody>
          <a:bodyPr/>
          <a:lstStyle/>
          <a:p>
            <a:fld id="{3248FD1C-68BC-433C-B2D1-3D6ADE864579}"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EAB0D4-F51B-4BFF-80D4-E7FDF432AD6A}" type="datetime1">
              <a:rPr lang="fr-FR" smtClean="0"/>
              <a:pPr/>
              <a:t>25/02/2024</a:t>
            </a:fld>
            <a:endParaRPr lang="fr-FR" dirty="0"/>
          </a:p>
        </p:txBody>
      </p:sp>
      <p:sp>
        <p:nvSpPr>
          <p:cNvPr id="5" name="Espace réservé du pied de page 4"/>
          <p:cNvSpPr>
            <a:spLocks noGrp="1"/>
          </p:cNvSpPr>
          <p:nvPr>
            <p:ph type="ftr" sz="quarter" idx="11"/>
          </p:nvPr>
        </p:nvSpPr>
        <p:spPr/>
        <p:txBody>
          <a:bodyPr/>
          <a:lstStyle/>
          <a:p>
            <a:r>
              <a:rPr lang="fr-FR" dirty="0"/>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805BFF3-B97C-4931-AD1E-6891894EA32D}" type="datetime1">
              <a:rPr lang="fr-FR" smtClean="0"/>
              <a:pPr/>
              <a:t>25/02/2024</a:t>
            </a:fld>
            <a:endParaRPr lang="fr-FR" dirty="0"/>
          </a:p>
        </p:txBody>
      </p:sp>
      <p:sp>
        <p:nvSpPr>
          <p:cNvPr id="5" name="Espace réservé du pied de page 4"/>
          <p:cNvSpPr>
            <a:spLocks noGrp="1"/>
          </p:cNvSpPr>
          <p:nvPr>
            <p:ph type="ftr" sz="quarter" idx="11"/>
          </p:nvPr>
        </p:nvSpPr>
        <p:spPr/>
        <p:txBody>
          <a:bodyPr/>
          <a:lstStyle/>
          <a:p>
            <a:r>
              <a:rPr lang="fr-FR" dirty="0"/>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0754C5E-3E6F-441B-84E8-D93232033297}" type="datetime1">
              <a:rPr lang="fr-FR" smtClean="0"/>
              <a:pPr/>
              <a:t>25/02/2024</a:t>
            </a:fld>
            <a:endParaRPr lang="fr-FR" dirty="0"/>
          </a:p>
        </p:txBody>
      </p:sp>
      <p:sp>
        <p:nvSpPr>
          <p:cNvPr id="5" name="Espace réservé du pied de page 4"/>
          <p:cNvSpPr>
            <a:spLocks noGrp="1"/>
          </p:cNvSpPr>
          <p:nvPr>
            <p:ph type="ftr" sz="quarter" idx="11"/>
          </p:nvPr>
        </p:nvSpPr>
        <p:spPr/>
        <p:txBody>
          <a:bodyPr/>
          <a:lstStyle/>
          <a:p>
            <a:r>
              <a:rPr lang="fr-FR" dirty="0"/>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BBB99275-9A21-4391-B7B0-1D9FC68C1746}" type="datetime1">
              <a:rPr lang="fr-FR" smtClean="0"/>
              <a:pPr/>
              <a:t>25/02/2024</a:t>
            </a:fld>
            <a:endParaRPr lang="fr-FR" dirty="0"/>
          </a:p>
        </p:txBody>
      </p:sp>
      <p:sp>
        <p:nvSpPr>
          <p:cNvPr id="5" name="Espace réservé du pied de page 4"/>
          <p:cNvSpPr>
            <a:spLocks noGrp="1"/>
          </p:cNvSpPr>
          <p:nvPr>
            <p:ph type="ftr" sz="quarter" idx="11"/>
          </p:nvPr>
        </p:nvSpPr>
        <p:spPr/>
        <p:txBody>
          <a:bodyPr/>
          <a:lstStyle/>
          <a:p>
            <a:r>
              <a:rPr lang="fr-FR" dirty="0"/>
              <a:t>Fédération Française d'AéromodélismeGroupe de travail maquette</a:t>
            </a: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3248FD1C-68BC-433C-B2D1-3D6ADE864579}"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E62C3C4-B955-425E-87F2-08034F5D1E97}" type="datetime1">
              <a:rPr lang="fr-FR" smtClean="0"/>
              <a:pPr/>
              <a:t>25/02/2024</a:t>
            </a:fld>
            <a:endParaRPr lang="fr-FR" dirty="0"/>
          </a:p>
        </p:txBody>
      </p:sp>
      <p:sp>
        <p:nvSpPr>
          <p:cNvPr id="6" name="Espace réservé du pied de page 5"/>
          <p:cNvSpPr>
            <a:spLocks noGrp="1"/>
          </p:cNvSpPr>
          <p:nvPr>
            <p:ph type="ftr" sz="quarter" idx="11"/>
          </p:nvPr>
        </p:nvSpPr>
        <p:spPr/>
        <p:txBody>
          <a:bodyPr/>
          <a:lstStyle/>
          <a:p>
            <a:r>
              <a:rPr lang="fr-FR" dirty="0"/>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648AF79F-056B-460F-B150-D9990D3D275A}" type="datetime1">
              <a:rPr lang="fr-FR" smtClean="0"/>
              <a:pPr/>
              <a:t>25/02/2024</a:t>
            </a:fld>
            <a:endParaRPr lang="fr-FR" dirty="0"/>
          </a:p>
        </p:txBody>
      </p:sp>
      <p:sp>
        <p:nvSpPr>
          <p:cNvPr id="8" name="Espace réservé du pied de page 7"/>
          <p:cNvSpPr>
            <a:spLocks noGrp="1"/>
          </p:cNvSpPr>
          <p:nvPr>
            <p:ph type="ftr" sz="quarter" idx="11"/>
          </p:nvPr>
        </p:nvSpPr>
        <p:spPr/>
        <p:txBody>
          <a:bodyPr/>
          <a:lstStyle/>
          <a:p>
            <a:r>
              <a:rPr lang="fr-FR" dirty="0"/>
              <a:t>Fédération Française d'AéromodélismeGroupe de travail maquette</a:t>
            </a:r>
          </a:p>
        </p:txBody>
      </p:sp>
      <p:sp>
        <p:nvSpPr>
          <p:cNvPr id="9" name="Espace réservé du numéro de diapositive 8"/>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F60C1F6-6138-4D2D-9FFF-79AED5190CB5}" type="datetime1">
              <a:rPr lang="fr-FR" smtClean="0"/>
              <a:pPr/>
              <a:t>25/02/2024</a:t>
            </a:fld>
            <a:endParaRPr lang="fr-FR" dirty="0"/>
          </a:p>
        </p:txBody>
      </p:sp>
      <p:sp>
        <p:nvSpPr>
          <p:cNvPr id="4" name="Espace réservé du pied de page 3"/>
          <p:cNvSpPr>
            <a:spLocks noGrp="1"/>
          </p:cNvSpPr>
          <p:nvPr>
            <p:ph type="ftr" sz="quarter" idx="11"/>
          </p:nvPr>
        </p:nvSpPr>
        <p:spPr/>
        <p:txBody>
          <a:bodyPr/>
          <a:lstStyle/>
          <a:p>
            <a:r>
              <a:rPr lang="fr-FR" dirty="0"/>
              <a:t>Fédération Française d'AéromodélismeGroupe de travail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63319D-4F08-4338-80CE-D3EC3C369820}" type="datetime1">
              <a:rPr lang="fr-FR" smtClean="0"/>
              <a:pPr/>
              <a:t>25/02/2024</a:t>
            </a:fld>
            <a:endParaRPr lang="fr-FR" dirty="0"/>
          </a:p>
        </p:txBody>
      </p:sp>
      <p:sp>
        <p:nvSpPr>
          <p:cNvPr id="3" name="Espace réservé du pied de page 2"/>
          <p:cNvSpPr>
            <a:spLocks noGrp="1"/>
          </p:cNvSpPr>
          <p:nvPr>
            <p:ph type="ftr" sz="quarter" idx="11"/>
          </p:nvPr>
        </p:nvSpPr>
        <p:spPr/>
        <p:txBody>
          <a:bodyPr/>
          <a:lstStyle/>
          <a:p>
            <a:r>
              <a:rPr lang="fr-FR" dirty="0"/>
              <a:t>Fédération Française d'AéromodélismeGroupe de travail maquette</a:t>
            </a:r>
          </a:p>
        </p:txBody>
      </p:sp>
      <p:sp>
        <p:nvSpPr>
          <p:cNvPr id="4" name="Espace réservé du numéro de diapositive 3"/>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FB82BDAE-E2BA-4630-BC61-169F968DBBE5}" type="datetime1">
              <a:rPr lang="fr-FR" smtClean="0"/>
              <a:pPr/>
              <a:t>25/02/2024</a:t>
            </a:fld>
            <a:endParaRPr lang="fr-FR" dirty="0"/>
          </a:p>
        </p:txBody>
      </p:sp>
      <p:sp>
        <p:nvSpPr>
          <p:cNvPr id="6" name="Espace réservé du pied de page 5"/>
          <p:cNvSpPr>
            <a:spLocks noGrp="1"/>
          </p:cNvSpPr>
          <p:nvPr>
            <p:ph type="ftr" sz="quarter" idx="11"/>
          </p:nvPr>
        </p:nvSpPr>
        <p:spPr/>
        <p:txBody>
          <a:bodyPr/>
          <a:lstStyle/>
          <a:p>
            <a:r>
              <a:rPr lang="fr-FR" dirty="0"/>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E038304D-D40E-4A9B-BA77-4FDE71DCEEAB}" type="datetime1">
              <a:rPr lang="fr-FR" smtClean="0"/>
              <a:pPr/>
              <a:t>25/02/2024</a:t>
            </a:fld>
            <a:endParaRPr lang="fr-FR" dirty="0"/>
          </a:p>
        </p:txBody>
      </p:sp>
      <p:sp>
        <p:nvSpPr>
          <p:cNvPr id="6" name="Espace réservé du pied de page 5"/>
          <p:cNvSpPr>
            <a:spLocks noGrp="1"/>
          </p:cNvSpPr>
          <p:nvPr>
            <p:ph type="ftr" sz="quarter" idx="11"/>
          </p:nvPr>
        </p:nvSpPr>
        <p:spPr/>
        <p:txBody>
          <a:bodyPr/>
          <a:lstStyle/>
          <a:p>
            <a:r>
              <a:rPr lang="fr-FR" dirty="0"/>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7842056-AD41-41CD-856B-762C35EE7CC8}" type="datetime1">
              <a:rPr lang="fr-FR" smtClean="0"/>
              <a:pPr/>
              <a:t>25/02/2024</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dirty="0"/>
              <a:t>Fédération Française d'AéromodélismeGroupe de travail maquette</a:t>
            </a: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48FD1C-68BC-433C-B2D1-3D6ADE864579}"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SC_0311.JPG"/>
          <p:cNvPicPr>
            <a:picLocks noChangeAspect="1"/>
          </p:cNvPicPr>
          <p:nvPr/>
        </p:nvPicPr>
        <p:blipFill>
          <a:blip r:embed="rId3" cstate="print"/>
          <a:stretch>
            <a:fillRect/>
          </a:stretch>
        </p:blipFill>
        <p:spPr>
          <a:xfrm>
            <a:off x="251520" y="260649"/>
            <a:ext cx="4392488" cy="2304255"/>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softEdge rad="317500"/>
          </a:effectLst>
          <a:scene3d>
            <a:camera prst="isometricOffAxis1Right"/>
            <a:lightRig rig="threePt" dir="t"/>
          </a:scene3d>
        </p:spPr>
      </p:pic>
      <p:sp>
        <p:nvSpPr>
          <p:cNvPr id="2" name="Titre 1"/>
          <p:cNvSpPr>
            <a:spLocks noGrp="1"/>
          </p:cNvSpPr>
          <p:nvPr>
            <p:ph type="ctrTitle"/>
          </p:nvPr>
        </p:nvSpPr>
        <p:spPr>
          <a:xfrm>
            <a:off x="323528" y="1412776"/>
            <a:ext cx="8229600" cy="1828800"/>
          </a:xfrm>
        </p:spPr>
        <p:txBody>
          <a:bodyPr>
            <a:normAutofit/>
          </a:bodyPr>
          <a:lstStyle/>
          <a:p>
            <a:r>
              <a:rPr lang="fr-FR" sz="4000" dirty="0">
                <a:solidFill>
                  <a:srgbClr val="7030A0"/>
                </a:solidFill>
              </a:rPr>
              <a:t>DOSSIER MAQUETTE</a:t>
            </a:r>
            <a:br>
              <a:rPr lang="fr-FR" sz="4000" dirty="0">
                <a:solidFill>
                  <a:srgbClr val="7030A0"/>
                </a:solidFill>
              </a:rPr>
            </a:br>
            <a:r>
              <a:rPr lang="fr-FR" sz="3200" dirty="0">
                <a:solidFill>
                  <a:srgbClr val="7030A0"/>
                </a:solidFill>
              </a:rPr>
              <a:t>POUR LE STATIQUE en Compétition</a:t>
            </a:r>
          </a:p>
        </p:txBody>
      </p:sp>
      <p:sp>
        <p:nvSpPr>
          <p:cNvPr id="6" name="Espace réservé du pied de page 5"/>
          <p:cNvSpPr>
            <a:spLocks noGrp="1"/>
          </p:cNvSpPr>
          <p:nvPr>
            <p:ph type="ftr" sz="quarter" idx="11"/>
          </p:nvPr>
        </p:nvSpPr>
        <p:spPr>
          <a:xfrm>
            <a:off x="3124200" y="6234112"/>
            <a:ext cx="2895600" cy="365125"/>
          </a:xfrm>
        </p:spPr>
        <p:txBody>
          <a:bodyPr/>
          <a:lstStyle/>
          <a:p>
            <a:r>
              <a:rPr lang="fr-FR" dirty="0"/>
              <a:t>Fédération Française d'Aéromodélisme Pierre DELRIEU GT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1</a:t>
            </a:fld>
            <a:endParaRPr lang="fr-FR" dirty="0"/>
          </a:p>
        </p:txBody>
      </p:sp>
      <p:sp>
        <p:nvSpPr>
          <p:cNvPr id="3" name="Sous-titre 2"/>
          <p:cNvSpPr>
            <a:spLocks noGrp="1"/>
          </p:cNvSpPr>
          <p:nvPr>
            <p:ph type="subTitle" idx="1"/>
          </p:nvPr>
        </p:nvSpPr>
        <p:spPr>
          <a:xfrm>
            <a:off x="1371600" y="3331698"/>
            <a:ext cx="6400800" cy="2689590"/>
          </a:xfrm>
        </p:spPr>
        <p:txBody>
          <a:bodyPr>
            <a:normAutofit lnSpcReduction="10000"/>
          </a:bodyPr>
          <a:lstStyle/>
          <a:p>
            <a:pPr algn="l"/>
            <a:r>
              <a:rPr lang="fr-FR" sz="2400" dirty="0">
                <a:solidFill>
                  <a:srgbClr val="CCFF99"/>
                </a:solidFill>
              </a:rPr>
              <a:t>1 -  F4C/G/J</a:t>
            </a:r>
          </a:p>
          <a:p>
            <a:pPr algn="l"/>
            <a:r>
              <a:rPr lang="fr-FR" sz="2400" dirty="0">
                <a:solidFill>
                  <a:srgbClr val="CCFF99"/>
                </a:solidFill>
              </a:rPr>
              <a:t>2 -  F4 H</a:t>
            </a:r>
          </a:p>
          <a:p>
            <a:pPr algn="l"/>
            <a:r>
              <a:rPr lang="fr-FR" sz="2400" dirty="0">
                <a:solidFill>
                  <a:srgbClr val="CCFF99"/>
                </a:solidFill>
              </a:rPr>
              <a:t>3 -  NAT A/H/P</a:t>
            </a:r>
          </a:p>
          <a:p>
            <a:pPr algn="l"/>
            <a:r>
              <a:rPr lang="fr-FR" sz="2400" dirty="0">
                <a:solidFill>
                  <a:srgbClr val="CCFF99"/>
                </a:solidFill>
              </a:rPr>
              <a:t>Voici comment constituer un dossier maquette pour la compétition  pour chaque catégorie  en 2024 . Par Pierre DELRIEU , sur 25 ans de jugement NAT et inter.</a:t>
            </a:r>
          </a:p>
          <a:p>
            <a:pPr algn="l"/>
            <a:endParaRPr lang="fr-FR" dirty="0">
              <a:solidFill>
                <a:srgbClr val="CCFF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416675"/>
            <a:ext cx="2895600"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10</a:t>
            </a:fld>
            <a:endParaRPr lang="fr-FR" dirty="0"/>
          </a:p>
        </p:txBody>
      </p:sp>
      <p:sp>
        <p:nvSpPr>
          <p:cNvPr id="6" name="Rectangle 5"/>
          <p:cNvSpPr/>
          <p:nvPr/>
        </p:nvSpPr>
        <p:spPr>
          <a:xfrm>
            <a:off x="539552" y="404664"/>
            <a:ext cx="8147248" cy="1477328"/>
          </a:xfrm>
          <a:prstGeom prst="rect">
            <a:avLst/>
          </a:prstGeom>
        </p:spPr>
        <p:txBody>
          <a:bodyPr wrap="square">
            <a:spAutoFit/>
          </a:bodyPr>
          <a:lstStyle/>
          <a:p>
            <a:r>
              <a:rPr lang="fr-FR" dirty="0">
                <a:solidFill>
                  <a:srgbClr val="FFFFFF"/>
                </a:solidFill>
              </a:rPr>
              <a:t>La page suivante présentera les couleurs du prototype Principales et secondaires avec en texte les RALS et des plaquettes de couleurs  correspondantes , l’idéal est de faire certifier cette planche par le musée qui entretien le prototype . Ici je suis allé à LA FERTE et ai pris des photos à côté du prototype ce qui est la meilleure preuve couleur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0364" y="1107324"/>
            <a:ext cx="3779256" cy="53285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416675"/>
            <a:ext cx="2895600"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11</a:t>
            </a:fld>
            <a:endParaRPr lang="fr-FR" dirty="0"/>
          </a:p>
        </p:txBody>
      </p:sp>
      <p:sp>
        <p:nvSpPr>
          <p:cNvPr id="5" name="Rectangle 4"/>
          <p:cNvSpPr/>
          <p:nvPr/>
        </p:nvSpPr>
        <p:spPr>
          <a:xfrm>
            <a:off x="380356" y="404664"/>
            <a:ext cx="8280920" cy="1631216"/>
          </a:xfrm>
          <a:prstGeom prst="rect">
            <a:avLst/>
          </a:prstGeom>
        </p:spPr>
        <p:txBody>
          <a:bodyPr wrap="square">
            <a:spAutoFit/>
          </a:bodyPr>
          <a:lstStyle/>
          <a:p>
            <a:r>
              <a:rPr lang="fr-FR" sz="2000" dirty="0">
                <a:solidFill>
                  <a:srgbClr val="FFFFFF"/>
                </a:solidFill>
              </a:rPr>
              <a:t>La page suivante présentera les Marquages , en F4C il peut être mis dans cette partie plusieurs photos  avec des gros plans de logos ou détails de marquages reproduits sur la maquette. Plus il y aura de détails plus la note sera haute . </a:t>
            </a:r>
          </a:p>
          <a:p>
            <a:endParaRPr lang="fr-FR" sz="2000" dirty="0">
              <a:solidFill>
                <a:srgbClr val="FFFFFF"/>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99792" y="1124744"/>
            <a:ext cx="4320480" cy="5760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021289"/>
            <a:ext cx="2895600" cy="760512"/>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12</a:t>
            </a:fld>
            <a:endParaRPr lang="fr-FR" dirty="0"/>
          </a:p>
        </p:txBody>
      </p:sp>
      <p:sp>
        <p:nvSpPr>
          <p:cNvPr id="4" name="ZoneTexte 3"/>
          <p:cNvSpPr txBox="1"/>
          <p:nvPr/>
        </p:nvSpPr>
        <p:spPr>
          <a:xfrm>
            <a:off x="611560" y="1196752"/>
            <a:ext cx="7992888" cy="646331"/>
          </a:xfrm>
          <a:prstGeom prst="rect">
            <a:avLst/>
          </a:prstGeom>
          <a:noFill/>
        </p:spPr>
        <p:txBody>
          <a:bodyPr wrap="square" rtlCol="0">
            <a:spAutoFit/>
          </a:bodyPr>
          <a:lstStyle/>
          <a:p>
            <a:r>
              <a:rPr lang="fr-FR" dirty="0"/>
              <a:t> </a:t>
            </a:r>
          </a:p>
          <a:p>
            <a:endParaRPr lang="fr-FR" dirty="0"/>
          </a:p>
        </p:txBody>
      </p:sp>
      <p:sp>
        <p:nvSpPr>
          <p:cNvPr id="6" name="Rectangle 5"/>
          <p:cNvSpPr/>
          <p:nvPr/>
        </p:nvSpPr>
        <p:spPr>
          <a:xfrm>
            <a:off x="2457542" y="1658417"/>
            <a:ext cx="4073551" cy="369332"/>
          </a:xfrm>
          <a:prstGeom prst="rect">
            <a:avLst/>
          </a:prstGeom>
        </p:spPr>
        <p:txBody>
          <a:bodyPr wrap="none">
            <a:spAutoFit/>
          </a:bodyPr>
          <a:lstStyle/>
          <a:p>
            <a:r>
              <a:rPr lang="fr-FR" dirty="0">
                <a:solidFill>
                  <a:srgbClr val="FFFF00"/>
                </a:solidFill>
              </a:rPr>
              <a:t>2	 DOSSIER MAQUETTE F4 H</a:t>
            </a:r>
            <a:endParaRPr lang="fr-FR" dirty="0"/>
          </a:p>
        </p:txBody>
      </p:sp>
      <p:sp>
        <p:nvSpPr>
          <p:cNvPr id="7" name="Rectangle 6"/>
          <p:cNvSpPr/>
          <p:nvPr/>
        </p:nvSpPr>
        <p:spPr>
          <a:xfrm>
            <a:off x="611560" y="504254"/>
            <a:ext cx="7848872" cy="923330"/>
          </a:xfrm>
          <a:prstGeom prst="rect">
            <a:avLst/>
          </a:prstGeom>
        </p:spPr>
        <p:txBody>
          <a:bodyPr wrap="square">
            <a:spAutoFit/>
          </a:bodyPr>
          <a:lstStyle/>
          <a:p>
            <a:r>
              <a:rPr lang="fr-FR" dirty="0">
                <a:solidFill>
                  <a:srgbClr val="FFFFFF"/>
                </a:solidFill>
              </a:rPr>
              <a:t>Ensuite vous pouvez présenter des photos de tous les détails du prototype reproduits sur votre maquette en F4C le nombre n’est pas limité. </a:t>
            </a:r>
          </a:p>
          <a:p>
            <a:endParaRPr lang="fr-FR" dirty="0">
              <a:solidFill>
                <a:srgbClr val="FFFFFF"/>
              </a:solidFill>
            </a:endParaRPr>
          </a:p>
        </p:txBody>
      </p:sp>
      <p:sp>
        <p:nvSpPr>
          <p:cNvPr id="8" name="Rectangle 7"/>
          <p:cNvSpPr/>
          <p:nvPr/>
        </p:nvSpPr>
        <p:spPr>
          <a:xfrm>
            <a:off x="611560" y="2413338"/>
            <a:ext cx="7776864" cy="1754326"/>
          </a:xfrm>
          <a:prstGeom prst="rect">
            <a:avLst/>
          </a:prstGeom>
        </p:spPr>
        <p:txBody>
          <a:bodyPr wrap="square">
            <a:spAutoFit/>
          </a:bodyPr>
          <a:lstStyle/>
          <a:p>
            <a:r>
              <a:rPr lang="fr-FR" dirty="0">
                <a:solidFill>
                  <a:srgbClr val="FFFFFF"/>
                </a:solidFill>
              </a:rPr>
              <a:t>Le dossier maquette F4H est le même que ci-dessus, mais la différence est que le nombre de photos est limité à 5 , on ne peut même pas rajouter une photo sur la couverture elle sera comptée. Il n’y aura que 6 pages , une des caractéristiques, trois pour les vues de côté, de face et de dessus, une pour les couleurs et enfin une pour les marquages.</a:t>
            </a:r>
          </a:p>
          <a:p>
            <a:endParaRPr lang="fr-FR" dirty="0">
              <a:solidFill>
                <a:srgbClr val="FFFFFF"/>
              </a:solidFill>
            </a:endParaRPr>
          </a:p>
        </p:txBody>
      </p:sp>
      <p:sp>
        <p:nvSpPr>
          <p:cNvPr id="9" name="Rectangle 8"/>
          <p:cNvSpPr/>
          <p:nvPr/>
        </p:nvSpPr>
        <p:spPr>
          <a:xfrm>
            <a:off x="2475848" y="4922837"/>
            <a:ext cx="4416594" cy="369332"/>
          </a:xfrm>
          <a:prstGeom prst="rect">
            <a:avLst/>
          </a:prstGeom>
        </p:spPr>
        <p:txBody>
          <a:bodyPr wrap="none">
            <a:spAutoFit/>
          </a:bodyPr>
          <a:lstStyle/>
          <a:p>
            <a:r>
              <a:rPr lang="fr-FR" dirty="0">
                <a:solidFill>
                  <a:srgbClr val="FFFF00"/>
                </a:solidFill>
              </a:rPr>
              <a:t>3	 DOSSIER MAQUETTE national</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13</a:t>
            </a:fld>
            <a:endParaRPr lang="fr-FR" dirty="0"/>
          </a:p>
        </p:txBody>
      </p:sp>
      <p:sp>
        <p:nvSpPr>
          <p:cNvPr id="4" name="Rectangle 3"/>
          <p:cNvSpPr/>
          <p:nvPr/>
        </p:nvSpPr>
        <p:spPr>
          <a:xfrm>
            <a:off x="827584" y="1028343"/>
            <a:ext cx="7704856" cy="400110"/>
          </a:xfrm>
          <a:prstGeom prst="rect">
            <a:avLst/>
          </a:prstGeom>
        </p:spPr>
        <p:txBody>
          <a:bodyPr wrap="square">
            <a:spAutoFit/>
          </a:bodyPr>
          <a:lstStyle/>
          <a:p>
            <a:r>
              <a:rPr lang="fr-FR" sz="2000" dirty="0">
                <a:solidFill>
                  <a:srgbClr val="FFFF00"/>
                </a:solidFill>
              </a:rPr>
              <a:t>3	 DOSSIER MAQUETTE NATIONAL A/H/P</a:t>
            </a:r>
            <a:endParaRPr lang="fr-FR" sz="2000" dirty="0"/>
          </a:p>
        </p:txBody>
      </p:sp>
      <p:sp>
        <p:nvSpPr>
          <p:cNvPr id="5" name="Rectangle 4"/>
          <p:cNvSpPr/>
          <p:nvPr/>
        </p:nvSpPr>
        <p:spPr>
          <a:xfrm>
            <a:off x="971600" y="2136339"/>
            <a:ext cx="7344816" cy="1477328"/>
          </a:xfrm>
          <a:prstGeom prst="rect">
            <a:avLst/>
          </a:prstGeom>
        </p:spPr>
        <p:txBody>
          <a:bodyPr wrap="square">
            <a:spAutoFit/>
          </a:bodyPr>
          <a:lstStyle/>
          <a:p>
            <a:r>
              <a:rPr lang="fr-FR" dirty="0">
                <a:solidFill>
                  <a:srgbClr val="FFFFFF"/>
                </a:solidFill>
              </a:rPr>
              <a:t>Le Dossier Maquette ici est réduit , avec de  une à trois photos du prototype présentées aux juges avant le premier vol à 5m.</a:t>
            </a:r>
          </a:p>
          <a:p>
            <a:r>
              <a:rPr lang="fr-FR" dirty="0">
                <a:solidFill>
                  <a:srgbClr val="FFFFFF"/>
                </a:solidFill>
              </a:rPr>
              <a:t>On demande en plus depuis 2023 au compétiteur de présenter des photos prouvant les modifications faites par lui-même sur la maquette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2664"/>
          </a:xfrm>
        </p:spPr>
        <p:txBody>
          <a:bodyPr>
            <a:normAutofit/>
          </a:bodyPr>
          <a:lstStyle/>
          <a:p>
            <a:pPr algn="ctr"/>
            <a:r>
              <a:rPr lang="fr-FR" sz="2400" dirty="0">
                <a:solidFill>
                  <a:srgbClr val="FFFF00"/>
                </a:solidFill>
              </a:rPr>
              <a:t>1 DOSSIER MAQUETTE F4C/G/J</a:t>
            </a:r>
          </a:p>
        </p:txBody>
      </p:sp>
      <p:sp>
        <p:nvSpPr>
          <p:cNvPr id="3" name="Espace réservé du contenu 2"/>
          <p:cNvSpPr>
            <a:spLocks noGrp="1"/>
          </p:cNvSpPr>
          <p:nvPr>
            <p:ph idx="1"/>
          </p:nvPr>
        </p:nvSpPr>
        <p:spPr>
          <a:xfrm>
            <a:off x="214282" y="1340768"/>
            <a:ext cx="8643998" cy="4983832"/>
          </a:xfrm>
        </p:spPr>
        <p:txBody>
          <a:bodyPr>
            <a:normAutofit fontScale="77500" lnSpcReduction="20000"/>
          </a:bodyPr>
          <a:lstStyle/>
          <a:p>
            <a:r>
              <a:rPr lang="fr-FR" dirty="0">
                <a:solidFill>
                  <a:schemeClr val="tx1">
                    <a:lumMod val="20000"/>
                    <a:lumOff val="80000"/>
                  </a:schemeClr>
                </a:solidFill>
              </a:rPr>
              <a:t>Le choix de la maquette à présenter en F4C est primordial pour avoir le meilleur  statique .	.</a:t>
            </a:r>
          </a:p>
          <a:p>
            <a:r>
              <a:rPr lang="fr-FR" dirty="0">
                <a:solidFill>
                  <a:schemeClr val="tx1">
                    <a:lumMod val="20000"/>
                    <a:lumOff val="80000"/>
                  </a:schemeClr>
                </a:solidFill>
              </a:rPr>
              <a:t>L’idéal est d’avoir le prototype dans un musée ou sur un terrain d’aviation en état de vol ou non,  pour le dossier photo et avoir la certification des couleurs .</a:t>
            </a:r>
          </a:p>
          <a:p>
            <a:r>
              <a:rPr lang="fr-FR" dirty="0">
                <a:solidFill>
                  <a:schemeClr val="tx1">
                    <a:lumMod val="20000"/>
                    <a:lumOff val="80000"/>
                  </a:schemeClr>
                </a:solidFill>
              </a:rPr>
              <a:t>Durant le jugement en Statique , le juge va comparer votre maquette avec les pièces de votre dossier . Un avion ayant existé avec des photos noir et blanc  d’époque , sans plan trois vues , aura peu de points  par rapport à un avion que vous avez pu approcher et photographier.</a:t>
            </a:r>
          </a:p>
          <a:p>
            <a:r>
              <a:rPr lang="fr-FR" dirty="0">
                <a:solidFill>
                  <a:schemeClr val="tx1">
                    <a:lumMod val="20000"/>
                    <a:lumOff val="80000"/>
                  </a:schemeClr>
                </a:solidFill>
              </a:rPr>
              <a:t>Vous trouverez dans le  dernier règlement  FAI F4,  que vous pouvez télécharger ici : www.fai.org dans sporting codes section 4: Aéromodelling – sc4 VOL_f4 scale 23 . ou dans le blog maquette dès 2024  , ou sur le site FFAM compétition dès 2024</a:t>
            </a:r>
          </a:p>
          <a:p>
            <a:r>
              <a:rPr lang="fr-FR" dirty="0">
                <a:solidFill>
                  <a:schemeClr val="tx1">
                    <a:lumMod val="20000"/>
                    <a:lumOff val="80000"/>
                  </a:schemeClr>
                </a:solidFill>
              </a:rPr>
              <a:t>( version traduite, mais attention seule la version en anglais est valable), tout ce que vous devez mettre dans votre dossier et les dimensions des plans, mais voici quelques conseils.</a:t>
            </a:r>
          </a:p>
          <a:p>
            <a:endParaRPr lang="fr-FR" dirty="0">
              <a:solidFill>
                <a:schemeClr val="tx1">
                  <a:lumMod val="20000"/>
                  <a:lumOff val="80000"/>
                </a:schemeClr>
              </a:solidFill>
            </a:endParaRPr>
          </a:p>
          <a:p>
            <a:endParaRPr lang="fr-FR" dirty="0">
              <a:solidFill>
                <a:schemeClr val="tx1">
                  <a:lumMod val="20000"/>
                  <a:lumOff val="80000"/>
                </a:schemeClr>
              </a:solidFill>
            </a:endParaRPr>
          </a:p>
          <a:p>
            <a:pPr>
              <a:buNone/>
            </a:pPr>
            <a:endParaRPr lang="fr-FR" dirty="0"/>
          </a:p>
        </p:txBody>
      </p:sp>
      <p:sp>
        <p:nvSpPr>
          <p:cNvPr id="6" name="Espace réservé du pied de page 5"/>
          <p:cNvSpPr>
            <a:spLocks noGrp="1"/>
          </p:cNvSpPr>
          <p:nvPr>
            <p:ph type="ftr" sz="quarter" idx="11"/>
          </p:nvPr>
        </p:nvSpPr>
        <p:spPr>
          <a:xfrm>
            <a:off x="1979712" y="6356350"/>
            <a:ext cx="5184576" cy="425450"/>
          </a:xfrm>
        </p:spPr>
        <p:txBody>
          <a:bodyPr/>
          <a:lstStyle/>
          <a:p>
            <a:pPr algn="ctr"/>
            <a:r>
              <a:rPr lang="fr-FR" dirty="0"/>
              <a:t>Fédération Française d'Aéromodélisme Pierre DELRIEU GT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2</a:t>
            </a:fld>
            <a:endParaRPr lang="fr-FR" dirty="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619672" y="6234112"/>
            <a:ext cx="5214974"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3</a:t>
            </a:fld>
            <a:endParaRPr lang="fr-FR" dirty="0"/>
          </a:p>
        </p:txBody>
      </p:sp>
      <p:sp>
        <p:nvSpPr>
          <p:cNvPr id="5" name="ZoneTexte 4"/>
          <p:cNvSpPr txBox="1"/>
          <p:nvPr/>
        </p:nvSpPr>
        <p:spPr>
          <a:xfrm>
            <a:off x="285720" y="285728"/>
            <a:ext cx="8501122" cy="2215991"/>
          </a:xfrm>
          <a:prstGeom prst="rect">
            <a:avLst/>
          </a:prstGeom>
          <a:noFill/>
        </p:spPr>
        <p:txBody>
          <a:bodyPr wrap="square" rtlCol="0">
            <a:spAutoFit/>
          </a:bodyPr>
          <a:lstStyle/>
          <a:p>
            <a:pPr>
              <a:buFont typeface="Wingdings" pitchFamily="2" charset="2"/>
              <a:buChar char="§"/>
            </a:pPr>
            <a:r>
              <a:rPr lang="fr-FR" sz="2400" dirty="0">
                <a:solidFill>
                  <a:schemeClr val="tx1">
                    <a:lumMod val="20000"/>
                    <a:lumOff val="80000"/>
                  </a:schemeClr>
                </a:solidFill>
              </a:rPr>
              <a:t>1 Le meilleur protège documents , pour votre dossier est le Porte vues -60 Vues – A3 de marque VIQUEL.</a:t>
            </a:r>
          </a:p>
          <a:p>
            <a:r>
              <a:rPr lang="fr-FR" sz="2400" dirty="0">
                <a:solidFill>
                  <a:schemeClr val="tx1">
                    <a:lumMod val="20000"/>
                    <a:lumOff val="80000"/>
                  </a:schemeClr>
                </a:solidFill>
              </a:rPr>
              <a:t>Il faudra vous en procurer trois , un par juge en F4.(Bureau Vallée)</a:t>
            </a:r>
          </a:p>
          <a:p>
            <a:endParaRPr lang="fr-FR" sz="2400" dirty="0">
              <a:solidFill>
                <a:schemeClr val="tx1">
                  <a:lumMod val="20000"/>
                  <a:lumOff val="80000"/>
                </a:schemeClr>
              </a:solidFill>
            </a:endParaRPr>
          </a:p>
          <a:p>
            <a:pPr>
              <a:buFont typeface="Wingdings" pitchFamily="2" charset="2"/>
              <a:buChar char="v"/>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83768" y="2060848"/>
            <a:ext cx="4464496" cy="36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60204" y="6234112"/>
            <a:ext cx="2895600"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4</a:t>
            </a:fld>
            <a:endParaRPr lang="fr-FR" dirty="0"/>
          </a:p>
        </p:txBody>
      </p:sp>
      <p:sp>
        <p:nvSpPr>
          <p:cNvPr id="9" name="Rectangle 8"/>
          <p:cNvSpPr/>
          <p:nvPr/>
        </p:nvSpPr>
        <p:spPr>
          <a:xfrm>
            <a:off x="323528" y="548680"/>
            <a:ext cx="8568952" cy="5262979"/>
          </a:xfrm>
          <a:prstGeom prst="rect">
            <a:avLst/>
          </a:prstGeom>
        </p:spPr>
        <p:txBody>
          <a:bodyPr wrap="square">
            <a:spAutoFit/>
          </a:bodyPr>
          <a:lstStyle/>
          <a:p>
            <a:pPr>
              <a:buFont typeface="Wingdings" pitchFamily="2" charset="2"/>
              <a:buChar char="§"/>
            </a:pPr>
            <a:r>
              <a:rPr lang="fr-FR" sz="2400" dirty="0">
                <a:solidFill>
                  <a:schemeClr val="tx1">
                    <a:lumMod val="20000"/>
                    <a:lumOff val="80000"/>
                  </a:schemeClr>
                </a:solidFill>
              </a:rPr>
              <a:t>Il vous faudra autant de feuilles papier que de pages recto verso  de votre dossier . Le grammage du papier idéal est de 250g en A3  pour sa tenue , si le juge sort la page du porte document pour le jugement ,  il y a moins de risque de le froisser.</a:t>
            </a:r>
          </a:p>
          <a:p>
            <a:pPr>
              <a:buFont typeface="Wingdings" pitchFamily="2" charset="2"/>
              <a:buChar char="§"/>
            </a:pPr>
            <a:r>
              <a:rPr lang="fr-FR" sz="2400" dirty="0">
                <a:solidFill>
                  <a:schemeClr val="tx1">
                    <a:lumMod val="20000"/>
                    <a:lumOff val="80000"/>
                  </a:schemeClr>
                </a:solidFill>
              </a:rPr>
              <a:t>Pour imprimer les textes en A3 de bonne taille sur ces feuilles , si vous ne possédez par d’imprimante de cette taille , rapprochez vous de bibliothèques Municipales , de Mairies , ou aussi certains commerces comme BUREAU VALLEE , qui proposent ce service ,  vous avez aussi la possibilité d’imprimer à distance vos documents en ligne et de  les récupérer en magasin. </a:t>
            </a:r>
          </a:p>
          <a:p>
            <a:pPr>
              <a:buFont typeface="Wingdings" pitchFamily="2" charset="2"/>
              <a:buChar char="§"/>
            </a:pPr>
            <a:r>
              <a:rPr lang="fr-FR" sz="2400" dirty="0">
                <a:solidFill>
                  <a:schemeClr val="tx1">
                    <a:lumMod val="20000"/>
                    <a:lumOff val="80000"/>
                  </a:schemeClr>
                </a:solidFill>
              </a:rPr>
              <a:t>Les textes seront imprimés en Noir , tous avec la même police.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475656" y="6237313"/>
            <a:ext cx="6120680" cy="544488"/>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5</a:t>
            </a:fld>
            <a:endParaRPr lang="fr-FR" dirty="0"/>
          </a:p>
        </p:txBody>
      </p:sp>
      <p:sp>
        <p:nvSpPr>
          <p:cNvPr id="7" name="ZoneTexte 6"/>
          <p:cNvSpPr txBox="1"/>
          <p:nvPr/>
        </p:nvSpPr>
        <p:spPr>
          <a:xfrm>
            <a:off x="467544" y="836712"/>
            <a:ext cx="8136904" cy="1200329"/>
          </a:xfrm>
          <a:prstGeom prst="rect">
            <a:avLst/>
          </a:prstGeom>
          <a:noFill/>
        </p:spPr>
        <p:txBody>
          <a:bodyPr wrap="square" rtlCol="0">
            <a:spAutoFit/>
          </a:bodyPr>
          <a:lstStyle/>
          <a:p>
            <a:pPr marL="0" lvl="8"/>
            <a:r>
              <a:rPr lang="fr-FR" dirty="0"/>
              <a:t> </a:t>
            </a:r>
            <a:r>
              <a:rPr lang="fr-FR" dirty="0">
                <a:solidFill>
                  <a:srgbClr val="FFFFFF"/>
                </a:solidFill>
              </a:rPr>
              <a:t>Ce porte vue s’ouvre de cette façon et est très pratique pour le jugement , les pages sont présentées dans l’ordre du jugement prévu dans le règlement.</a:t>
            </a:r>
          </a:p>
          <a:p>
            <a:pPr marL="0" lvl="8"/>
            <a:endParaRPr lang="fr-FR" dirty="0">
              <a:solidFill>
                <a:srgbClr val="FFFFFF"/>
              </a:solidFill>
            </a:endParaRPr>
          </a:p>
          <a:p>
            <a:pPr marL="0" lvl="8"/>
            <a:r>
              <a:rPr lang="fr-FR" dirty="0">
                <a:solidFill>
                  <a:srgbClr val="FFFFFF"/>
                </a:solidFill>
              </a:rPr>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94086" y="1610470"/>
            <a:ext cx="4283819" cy="4608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6</a:t>
            </a:fld>
            <a:endParaRPr lang="fr-FR" dirty="0"/>
          </a:p>
        </p:txBody>
      </p:sp>
      <p:sp>
        <p:nvSpPr>
          <p:cNvPr id="4" name="ZoneTexte 3"/>
          <p:cNvSpPr txBox="1"/>
          <p:nvPr/>
        </p:nvSpPr>
        <p:spPr>
          <a:xfrm>
            <a:off x="395536" y="404664"/>
            <a:ext cx="8208912" cy="677108"/>
          </a:xfrm>
          <a:prstGeom prst="rect">
            <a:avLst/>
          </a:prstGeom>
          <a:noFill/>
        </p:spPr>
        <p:txBody>
          <a:bodyPr wrap="square" rtlCol="0">
            <a:spAutoFit/>
          </a:bodyPr>
          <a:lstStyle/>
          <a:p>
            <a:pPr lvl="0"/>
            <a:endParaRPr lang="fr-FR" sz="2000" dirty="0">
              <a:solidFill>
                <a:schemeClr val="bg2">
                  <a:lumMod val="50000"/>
                </a:schemeClr>
              </a:solidFill>
            </a:endParaRPr>
          </a:p>
          <a:p>
            <a:endParaRPr lang="fr-FR" dirty="0"/>
          </a:p>
        </p:txBody>
      </p:sp>
      <p:sp>
        <p:nvSpPr>
          <p:cNvPr id="5" name="ZoneTexte 4"/>
          <p:cNvSpPr txBox="1"/>
          <p:nvPr/>
        </p:nvSpPr>
        <p:spPr>
          <a:xfrm>
            <a:off x="539552" y="188640"/>
            <a:ext cx="8280920" cy="2800767"/>
          </a:xfrm>
          <a:prstGeom prst="rect">
            <a:avLst/>
          </a:prstGeom>
          <a:noFill/>
        </p:spPr>
        <p:txBody>
          <a:bodyPr wrap="square" rtlCol="0">
            <a:spAutoFit/>
          </a:bodyPr>
          <a:lstStyle/>
          <a:p>
            <a:endParaRPr lang="fr-FR" b="1" dirty="0">
              <a:solidFill>
                <a:schemeClr val="bg2">
                  <a:lumMod val="50000"/>
                </a:schemeClr>
              </a:solidFill>
            </a:endParaRPr>
          </a:p>
          <a:p>
            <a:br>
              <a:rPr lang="fr-FR" dirty="0"/>
            </a:br>
            <a:r>
              <a:rPr lang="fr-FR" sz="2000" dirty="0">
                <a:solidFill>
                  <a:srgbClr val="FFFFFF"/>
                </a:solidFill>
              </a:rPr>
              <a:t>L a première page  comportera toutes les caractéristiques générales du prototype  , taille , poids , différentes vitesses de vol , et surtout l’échelle de reproduction de votre maquette. Le texte sera écrit en Français si vous ne comptez pas participer en compétition  internationale, et en Anglais si c’est le cas .</a:t>
            </a:r>
          </a:p>
          <a:p>
            <a:endParaRPr lang="fr-FR" sz="2000" dirty="0">
              <a:solidFill>
                <a:srgbClr val="FFFFFF"/>
              </a:solidFill>
            </a:endParaRPr>
          </a:p>
          <a:p>
            <a:r>
              <a:rPr lang="fr-FR" sz="2000" dirty="0">
                <a:solidFill>
                  <a:srgbClr val="FFFFFF"/>
                </a:solidFill>
              </a:rPr>
              <a:t>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45432" y="1723120"/>
            <a:ext cx="4437112" cy="58326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7</a:t>
            </a:fld>
            <a:endParaRPr lang="fr-FR" dirty="0"/>
          </a:p>
        </p:txBody>
      </p:sp>
      <p:sp>
        <p:nvSpPr>
          <p:cNvPr id="4" name="Rectangle 3"/>
          <p:cNvSpPr/>
          <p:nvPr/>
        </p:nvSpPr>
        <p:spPr>
          <a:xfrm>
            <a:off x="899592" y="260648"/>
            <a:ext cx="7560840" cy="2585323"/>
          </a:xfrm>
          <a:prstGeom prst="rect">
            <a:avLst/>
          </a:prstGeom>
        </p:spPr>
        <p:txBody>
          <a:bodyPr wrap="square">
            <a:spAutoFit/>
          </a:bodyPr>
          <a:lstStyle/>
          <a:p>
            <a:r>
              <a:rPr lang="fr-FR" sz="1600" dirty="0">
                <a:solidFill>
                  <a:srgbClr val="FFFFFF"/>
                </a:solidFill>
              </a:rPr>
              <a:t>La page suivante présentera en Haut une photo du Prototype  en vue de côté,  à vous de choisir la meilleure  qui correspond le mieux à votre maquette . Le règlement accepte des photos imprimées mais l’idéal est de développer une photo en papier glacé  ou mat 30 X 20 , que l’on peut  reproduire depuis une clef USB dans des grandes surfaces     .</a:t>
            </a:r>
          </a:p>
          <a:p>
            <a:r>
              <a:rPr lang="fr-FR" sz="1600" dirty="0">
                <a:solidFill>
                  <a:srgbClr val="FFFFFF"/>
                </a:solidFill>
              </a:rPr>
              <a:t> En bas la vue en plan de côté (le même que sur la photo)  imprimée sur la page  issue d’un plan trois vues  du prototype avec en texte les caractéristiques du prototype et l’échelle du dessin  . En international le document est obligatoirement certifié à chaque page par le responsable  GT Maquette Français.</a:t>
            </a: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69468" y="2191172"/>
            <a:ext cx="4293096" cy="5040560"/>
          </a:xfrm>
          <a:prstGeom prst="rect">
            <a:avLst/>
          </a:prstGeom>
        </p:spPr>
      </p:pic>
      <p:sp>
        <p:nvSpPr>
          <p:cNvPr id="6" name="ZoneTexte 5"/>
          <p:cNvSpPr txBox="1"/>
          <p:nvPr/>
        </p:nvSpPr>
        <p:spPr>
          <a:xfrm>
            <a:off x="179512" y="3068960"/>
            <a:ext cx="1872208" cy="2585323"/>
          </a:xfrm>
          <a:prstGeom prst="rect">
            <a:avLst/>
          </a:prstGeom>
          <a:noFill/>
        </p:spPr>
        <p:txBody>
          <a:bodyPr wrap="square" rtlCol="0">
            <a:spAutoFit/>
          </a:bodyPr>
          <a:lstStyle/>
          <a:p>
            <a:r>
              <a:rPr lang="fr-FR" dirty="0">
                <a:solidFill>
                  <a:srgbClr val="FFFFFF"/>
                </a:solidFill>
              </a:rPr>
              <a:t>Les dimensions des plans trois vues doivent être au minimum d’une envergure de 250mm et au Maximum de 500mm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8</a:t>
            </a:fld>
            <a:endParaRPr lang="fr-FR" dirty="0"/>
          </a:p>
        </p:txBody>
      </p:sp>
      <p:sp>
        <p:nvSpPr>
          <p:cNvPr id="4" name="ZoneTexte 3"/>
          <p:cNvSpPr txBox="1"/>
          <p:nvPr/>
        </p:nvSpPr>
        <p:spPr>
          <a:xfrm>
            <a:off x="611560" y="332656"/>
            <a:ext cx="7632848" cy="923330"/>
          </a:xfrm>
          <a:prstGeom prst="rect">
            <a:avLst/>
          </a:prstGeom>
          <a:noFill/>
        </p:spPr>
        <p:txBody>
          <a:bodyPr wrap="square" rtlCol="0">
            <a:spAutoFit/>
          </a:bodyPr>
          <a:lstStyle/>
          <a:p>
            <a:r>
              <a:rPr lang="fr-FR" dirty="0">
                <a:solidFill>
                  <a:srgbClr val="FFFFFF"/>
                </a:solidFill>
              </a:rPr>
              <a:t>La page suivante présentera la vue de face du prototype avec toujours le même texte .</a:t>
            </a:r>
          </a:p>
          <a:p>
            <a:endParaRPr lang="fr-FR" dirty="0">
              <a:solidFill>
                <a:srgbClr val="FFFFFF"/>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69368" y="573245"/>
            <a:ext cx="5805262" cy="67642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15616" y="6381328"/>
            <a:ext cx="6336704" cy="476673"/>
          </a:xfrm>
        </p:spPr>
        <p:txBody>
          <a:bodyPr/>
          <a:lstStyle/>
          <a:p>
            <a:r>
              <a:rPr lang="fr-FR" dirty="0"/>
              <a:t>Fédération Française d'Aéromodélisme 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9</a:t>
            </a:fld>
            <a:endParaRPr lang="fr-FR" dirty="0"/>
          </a:p>
        </p:txBody>
      </p:sp>
      <p:sp>
        <p:nvSpPr>
          <p:cNvPr id="4" name="ZoneTexte 3"/>
          <p:cNvSpPr txBox="1"/>
          <p:nvPr/>
        </p:nvSpPr>
        <p:spPr>
          <a:xfrm>
            <a:off x="467544" y="260648"/>
            <a:ext cx="8064896" cy="1200329"/>
          </a:xfrm>
          <a:prstGeom prst="rect">
            <a:avLst/>
          </a:prstGeom>
          <a:noFill/>
        </p:spPr>
        <p:txBody>
          <a:bodyPr wrap="square" rtlCol="0">
            <a:spAutoFit/>
          </a:bodyPr>
          <a:lstStyle/>
          <a:p>
            <a:r>
              <a:rPr lang="fr-FR" dirty="0">
                <a:solidFill>
                  <a:srgbClr val="FFFFFF"/>
                </a:solidFill>
              </a:rPr>
              <a:t>La page suivante présentera la vue de dessus du prototype . Souvent il est difficile des trouver des photos , en vol même de côté on peut en trouver dans des publications ou sur le Net comme ici.</a:t>
            </a:r>
          </a:p>
          <a:p>
            <a:endParaRPr lang="fr-FR" dirty="0">
              <a:solidFill>
                <a:srgbClr val="FFFFFF"/>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41376" y="857849"/>
            <a:ext cx="5661248" cy="633905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onnalisé 2">
      <a:dk1>
        <a:srgbClr val="21B2C8"/>
      </a:dk1>
      <a:lt1>
        <a:srgbClr val="93F5F9"/>
      </a:lt1>
      <a:dk2>
        <a:srgbClr val="04617B"/>
      </a:dk2>
      <a:lt2>
        <a:srgbClr val="21B2C8"/>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1081</Words>
  <Application>Microsoft Office PowerPoint</Application>
  <PresentationFormat>Affichage à l'écran (4:3)</PresentationFormat>
  <Paragraphs>68</Paragraphs>
  <Slides>13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Book Antiqua</vt:lpstr>
      <vt:lpstr>Calibri</vt:lpstr>
      <vt:lpstr>Lucida Sans</vt:lpstr>
      <vt:lpstr>Wingdings</vt:lpstr>
      <vt:lpstr>Wingdings 2</vt:lpstr>
      <vt:lpstr>Wingdings 3</vt:lpstr>
      <vt:lpstr>Apex</vt:lpstr>
      <vt:lpstr>DOSSIER MAQUETTE POUR LE STATIQUE en Compétition</vt:lpstr>
      <vt:lpstr>1 DOSSIER MAQUETTE F4C/G/J</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STATIQUE</dc:title>
  <dc:creator>Pierre DELRIEU</dc:creator>
  <cp:lastModifiedBy>Luc</cp:lastModifiedBy>
  <cp:revision>150</cp:revision>
  <dcterms:created xsi:type="dcterms:W3CDTF">2017-01-29T18:42:50Z</dcterms:created>
  <dcterms:modified xsi:type="dcterms:W3CDTF">2024-02-25T22:33:22Z</dcterms:modified>
  <cp:contentStatus/>
</cp:coreProperties>
</file>